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89" r:id="rId3"/>
    <p:sldId id="266" r:id="rId4"/>
    <p:sldId id="1170" r:id="rId5"/>
    <p:sldId id="257" r:id="rId6"/>
    <p:sldId id="1171" r:id="rId7"/>
    <p:sldId id="1172" r:id="rId8"/>
    <p:sldId id="294" r:id="rId9"/>
    <p:sldId id="278" r:id="rId10"/>
    <p:sldId id="325" r:id="rId11"/>
    <p:sldId id="326" r:id="rId12"/>
    <p:sldId id="1174" r:id="rId13"/>
    <p:sldId id="288" r:id="rId14"/>
    <p:sldId id="273" r:id="rId15"/>
    <p:sldId id="275" r:id="rId16"/>
    <p:sldId id="263" r:id="rId17"/>
    <p:sldId id="1177" r:id="rId18"/>
    <p:sldId id="268" r:id="rId19"/>
  </p:sldIdLst>
  <p:sldSz cx="12192000" cy="6858000"/>
  <p:notesSz cx="6797675" cy="99282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9E1"/>
    <a:srgbClr val="005DB8"/>
    <a:srgbClr val="1D4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58F4D-BF6D-447B-A8A2-81E9EF48636E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198E9-499E-456B-9924-5A66A8DF62B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750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e5a37199eb_0_36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1e5a37199eb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2643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e5a37199eb_0_36:notes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1e5a37199eb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0568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>
          <a:extLst>
            <a:ext uri="{FF2B5EF4-FFF2-40B4-BE49-F238E27FC236}">
              <a16:creationId xmlns:a16="http://schemas.microsoft.com/office/drawing/2014/main" id="{D2C5BBE3-5212-790F-2FC6-5E559B851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e5a37199eb_0_36:notes">
            <a:extLst>
              <a:ext uri="{FF2B5EF4-FFF2-40B4-BE49-F238E27FC236}">
                <a16:creationId xmlns:a16="http://schemas.microsoft.com/office/drawing/2014/main" id="{A7F4255A-DD4C-F59F-2032-E375F09DBB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1e5a37199eb_0_36:notes">
            <a:extLst>
              <a:ext uri="{FF2B5EF4-FFF2-40B4-BE49-F238E27FC236}">
                <a16:creationId xmlns:a16="http://schemas.microsoft.com/office/drawing/2014/main" id="{1A225F49-1695-10C7-042F-B9CDD133CF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497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452EF64-8466-44B4-A95B-7A776090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pPr/>
              <a:t>28/02/2024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7CFC05E4-9E63-7042-8CA9-7A5A3373E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166"/>
            <a:ext cx="12192000" cy="68580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94A6F5F5-C4A5-B6F5-1FC9-7B840B372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D5A047F-F92D-E0CB-15C3-8C34232FC188}"/>
              </a:ext>
            </a:extLst>
          </p:cNvPr>
          <p:cNvSpPr txBox="1"/>
          <p:nvPr/>
        </p:nvSpPr>
        <p:spPr>
          <a:xfrm>
            <a:off x="1271342" y="1554041"/>
            <a:ext cx="10778228" cy="700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38275" algn="just">
              <a:lnSpc>
                <a:spcPct val="115000"/>
              </a:lnSpc>
              <a:spcAft>
                <a:spcPts val="1000"/>
              </a:spcAft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38275" algn="just">
              <a:lnSpc>
                <a:spcPct val="115000"/>
              </a:lnSpc>
              <a:spcAft>
                <a:spcPts val="1000"/>
              </a:spcAft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3A4A888-2372-9F8B-6784-E56783100568}"/>
              </a:ext>
            </a:extLst>
          </p:cNvPr>
          <p:cNvSpPr txBox="1"/>
          <p:nvPr/>
        </p:nvSpPr>
        <p:spPr>
          <a:xfrm>
            <a:off x="1019176" y="754021"/>
            <a:ext cx="9801224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6000" b="1" dirty="0"/>
              <a:t>Compensação Financeira entre Regimes de Previdência</a:t>
            </a:r>
          </a:p>
          <a:p>
            <a:pPr algn="ctr"/>
            <a:endParaRPr lang="pt-BR" sz="6000" b="1" dirty="0"/>
          </a:p>
          <a:p>
            <a:pPr algn="ctr"/>
            <a:r>
              <a:rPr lang="pt-BR" sz="6000" b="1" dirty="0"/>
              <a:t>Sistema de Compensação Previdenciária - COMPREV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0826FD5-E16F-88FB-B6B6-E6E79240B993}"/>
              </a:ext>
            </a:extLst>
          </p:cNvPr>
          <p:cNvSpPr txBox="1"/>
          <p:nvPr/>
        </p:nvSpPr>
        <p:spPr>
          <a:xfrm>
            <a:off x="692332" y="5825787"/>
            <a:ext cx="105031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pt-BR" sz="2400" b="1" dirty="0"/>
              <a:t>fevereiro de 2024.</a:t>
            </a:r>
          </a:p>
        </p:txBody>
      </p:sp>
    </p:spTree>
    <p:extLst>
      <p:ext uri="{BB962C8B-B14F-4D97-AF65-F5344CB8AC3E}">
        <p14:creationId xmlns:p14="http://schemas.microsoft.com/office/powerpoint/2010/main" val="1283849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g1e5a37199eb_0_36" descr="Forma&#10;&#10;Descrição gerada automaticamente com confiança baix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1e5a37199eb_0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1e5a37199eb_0_36"/>
          <p:cNvSpPr txBox="1"/>
          <p:nvPr/>
        </p:nvSpPr>
        <p:spPr>
          <a:xfrm>
            <a:off x="469585" y="612100"/>
            <a:ext cx="11097900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pt-B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pt-B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Arial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83B6A50-C15E-BA7C-3E53-EA5F02E5C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162"/>
            <a:ext cx="12192000" cy="662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89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g1e5a37199eb_0_36" descr="Forma&#10;&#10;Descrição gerada automaticamente com confiança baix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1e5a37199eb_0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1e5a37199eb_0_36"/>
          <p:cNvSpPr txBox="1"/>
          <p:nvPr/>
        </p:nvSpPr>
        <p:spPr>
          <a:xfrm>
            <a:off x="248194" y="278478"/>
            <a:ext cx="116956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24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 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09AD0F9-7292-2FEA-83CF-2648B7B97C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441"/>
            <a:ext cx="12192000" cy="680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45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>
          <a:extLst>
            <a:ext uri="{FF2B5EF4-FFF2-40B4-BE49-F238E27FC236}">
              <a16:creationId xmlns:a16="http://schemas.microsoft.com/office/drawing/2014/main" id="{D309795C-1227-9E87-8D93-FAD00EE13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g1e5a37199eb_0_36" descr="Forma&#10;&#10;Descrição gerada automaticamente com confiança baixa">
            <a:extLst>
              <a:ext uri="{FF2B5EF4-FFF2-40B4-BE49-F238E27FC236}">
                <a16:creationId xmlns:a16="http://schemas.microsoft.com/office/drawing/2014/main" id="{BAB3780E-5F67-D94C-70AF-ACD42A0F401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1e5a37199eb_0_36">
            <a:extLst>
              <a:ext uri="{FF2B5EF4-FFF2-40B4-BE49-F238E27FC236}">
                <a16:creationId xmlns:a16="http://schemas.microsoft.com/office/drawing/2014/main" id="{AD6B605B-4A4B-7BB6-AE21-F43E56DDB19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1e5a37199eb_0_36">
            <a:extLst>
              <a:ext uri="{FF2B5EF4-FFF2-40B4-BE49-F238E27FC236}">
                <a16:creationId xmlns:a16="http://schemas.microsoft.com/office/drawing/2014/main" id="{73BE41A6-9141-EB7B-9ADA-88B363184349}"/>
              </a:ext>
            </a:extLst>
          </p:cNvPr>
          <p:cNvSpPr txBox="1"/>
          <p:nvPr/>
        </p:nvSpPr>
        <p:spPr>
          <a:xfrm>
            <a:off x="248194" y="278478"/>
            <a:ext cx="1169561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pt-BR" sz="24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 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78717B6-B1F0-1493-33B3-25841FB756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28382"/>
            <a:ext cx="12192000" cy="580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8125CE05-1231-48BB-9C86-E3E64DB15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2" name="Imagem 1" descr="Forma&#10;&#10;Descrição gerada automaticamente com confiança baixa">
            <a:extLst>
              <a:ext uri="{FF2B5EF4-FFF2-40B4-BE49-F238E27FC236}">
                <a16:creationId xmlns:a16="http://schemas.microsoft.com/office/drawing/2014/main" id="{AD9455D6-A498-B90C-3727-6A9D2C45F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6931" y="-1"/>
            <a:ext cx="12192000" cy="68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28350C-0B01-B24D-E23F-B28375E3BA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4042" y="265703"/>
            <a:ext cx="1876524" cy="22518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962EC4ED-CC45-167F-A14F-925E8FF72A21}"/>
              </a:ext>
            </a:extLst>
          </p:cNvPr>
          <p:cNvSpPr txBox="1"/>
          <p:nvPr/>
        </p:nvSpPr>
        <p:spPr>
          <a:xfrm>
            <a:off x="1185728" y="856234"/>
            <a:ext cx="896792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5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Os recursos de compensação previdenciária integram fonte de receita do RPPS e do RGPS, indispensável para a sustentabilidade do regimes.</a:t>
            </a:r>
          </a:p>
        </p:txBody>
      </p:sp>
    </p:spTree>
    <p:extLst>
      <p:ext uri="{BB962C8B-B14F-4D97-AF65-F5344CB8AC3E}">
        <p14:creationId xmlns:p14="http://schemas.microsoft.com/office/powerpoint/2010/main" val="3839194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Gráfico, Gráfico de linhas&#10;&#10;Descrição gerada automaticamente">
            <a:extLst>
              <a:ext uri="{FF2B5EF4-FFF2-40B4-BE49-F238E27FC236}">
                <a16:creationId xmlns:a16="http://schemas.microsoft.com/office/drawing/2014/main" id="{6D395D3B-C11A-9DC7-B58E-EC4EBABC4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18" y="1646750"/>
            <a:ext cx="11082182" cy="4867275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7E23ADF4-A4E9-531D-C2A5-9A6FFDCA8EC6}"/>
              </a:ext>
            </a:extLst>
          </p:cNvPr>
          <p:cNvSpPr txBox="1">
            <a:spLocks/>
          </p:cNvSpPr>
          <p:nvPr/>
        </p:nvSpPr>
        <p:spPr>
          <a:xfrm>
            <a:off x="715352" y="243131"/>
            <a:ext cx="112975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 spc="600" baseline="0">
                <a:solidFill>
                  <a:srgbClr val="3C3C3C"/>
                </a:solidFill>
                <a:latin typeface="Segoe UI" panose="020B0502040204020203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i="1" dirty="0">
                <a:latin typeface="Arial Nova Cond"/>
                <a:ea typeface="Segoe UI Black"/>
                <a:cs typeface="Segoe UI"/>
              </a:rPr>
              <a:t>Requerimentos concluídos</a:t>
            </a:r>
          </a:p>
          <a:p>
            <a:pPr algn="ctr"/>
            <a:r>
              <a:rPr lang="pt-BR" i="1" dirty="0">
                <a:latin typeface="Arial Nova Cond"/>
                <a:ea typeface="Segoe UI Black"/>
                <a:cs typeface="Segoe UI"/>
              </a:rPr>
              <a:t>RGPS – Regime de Origem </a:t>
            </a:r>
            <a:endParaRPr lang="pt-BR" i="1" cap="none" dirty="0">
              <a:latin typeface="Arial Nova Cond"/>
              <a:ea typeface="Segoe UI Black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046158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AD8E3-2E7D-98E6-3753-D7F1A373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057" y="393452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 i="1" dirty="0">
                <a:latin typeface="Arial Nova Cond"/>
                <a:ea typeface="Segoe UI Black"/>
                <a:cs typeface="Segoe UI"/>
              </a:rPr>
              <a:t>Histórico de valores pagos pelo RGPS </a:t>
            </a:r>
            <a:br>
              <a:rPr lang="pt-BR" i="1" dirty="0">
                <a:latin typeface="Arial Nova Cond"/>
                <a:ea typeface="Segoe UI Black"/>
                <a:cs typeface="Segoe UI"/>
              </a:rPr>
            </a:br>
            <a:r>
              <a:rPr lang="pt-BR" i="1" dirty="0">
                <a:latin typeface="Arial Nova Cond"/>
                <a:ea typeface="Segoe UI Black"/>
                <a:cs typeface="Segoe UI"/>
              </a:rPr>
              <a:t>Regime de Origem </a:t>
            </a:r>
            <a:endParaRPr lang="pt-BR" i="1" dirty="0">
              <a:solidFill>
                <a:srgbClr val="FF0000"/>
              </a:solidFill>
              <a:latin typeface="Arial Nova Cond"/>
              <a:ea typeface="Segoe UI Black"/>
              <a:cs typeface="Segoe UI"/>
            </a:endParaRP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DB153ECD-7545-3F5C-B6E0-86EC8B6DC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619441"/>
              </p:ext>
            </p:extLst>
          </p:nvPr>
        </p:nvGraphicFramePr>
        <p:xfrm>
          <a:off x="479322" y="2519516"/>
          <a:ext cx="11213428" cy="19677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221149">
                  <a:extLst>
                    <a:ext uri="{9D8B030D-6E8A-4147-A177-3AD203B41FA5}">
                      <a16:colId xmlns:a16="http://schemas.microsoft.com/office/drawing/2014/main" val="1165719060"/>
                    </a:ext>
                  </a:extLst>
                </a:gridCol>
                <a:gridCol w="3033757">
                  <a:extLst>
                    <a:ext uri="{9D8B030D-6E8A-4147-A177-3AD203B41FA5}">
                      <a16:colId xmlns:a16="http://schemas.microsoft.com/office/drawing/2014/main" val="3870109602"/>
                    </a:ext>
                  </a:extLst>
                </a:gridCol>
                <a:gridCol w="2973936">
                  <a:extLst>
                    <a:ext uri="{9D8B030D-6E8A-4147-A177-3AD203B41FA5}">
                      <a16:colId xmlns:a16="http://schemas.microsoft.com/office/drawing/2014/main" val="3072693305"/>
                    </a:ext>
                  </a:extLst>
                </a:gridCol>
                <a:gridCol w="2984586">
                  <a:extLst>
                    <a:ext uri="{9D8B030D-6E8A-4147-A177-3AD203B41FA5}">
                      <a16:colId xmlns:a16="http://schemas.microsoft.com/office/drawing/2014/main" val="4014751803"/>
                    </a:ext>
                  </a:extLst>
                </a:gridCol>
              </a:tblGrid>
              <a:tr h="6559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</a:rPr>
                        <a:t>Valor pago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49777"/>
                  </a:ext>
                </a:extLst>
              </a:tr>
              <a:tr h="6559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Bruto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dirty="0">
                          <a:effectLst/>
                          <a:latin typeface="Calibri" panose="020F0502020204030204" pitchFamily="34" charset="0"/>
                        </a:rPr>
                        <a:t>3.354.171.841,80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dirty="0">
                          <a:effectLst/>
                          <a:latin typeface="Calibri" panose="020F0502020204030204" pitchFamily="34" charset="0"/>
                        </a:rPr>
                        <a:t>5.552.170.823,93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dirty="0">
                          <a:effectLst/>
                          <a:latin typeface="Calibri" panose="020F0502020204030204" pitchFamily="34" charset="0"/>
                        </a:rPr>
                        <a:t>7.662.709.899,80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632364"/>
                  </a:ext>
                </a:extLst>
              </a:tr>
              <a:tr h="6559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Líquido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dirty="0">
                          <a:effectLst/>
                          <a:latin typeface="Calibri" panose="020F0502020204030204" pitchFamily="34" charset="0"/>
                        </a:rPr>
                        <a:t>2.448.010.753,76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dirty="0">
                          <a:effectLst/>
                          <a:latin typeface="Calibri" panose="020F0502020204030204" pitchFamily="34" charset="0"/>
                        </a:rPr>
                        <a:t>4.520.804.104,48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dirty="0">
                          <a:effectLst/>
                          <a:latin typeface="Calibri" panose="020F0502020204030204" pitchFamily="34" charset="0"/>
                        </a:rPr>
                        <a:t>6.134.375.220,79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9746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643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0E997-6852-DDE1-B532-027D1FFA8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910349F3-E6CD-3D22-D487-661A841786AE}"/>
              </a:ext>
            </a:extLst>
          </p:cNvPr>
          <p:cNvSpPr txBox="1"/>
          <p:nvPr/>
        </p:nvSpPr>
        <p:spPr>
          <a:xfrm>
            <a:off x="915302" y="756972"/>
            <a:ext cx="10361396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600" b="1" i="0" cap="all" dirty="0"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Compensação Previdenciária </a:t>
            </a:r>
          </a:p>
          <a:p>
            <a:pPr algn="ctr"/>
            <a:endParaRPr lang="pt-BR" b="1" i="0" cap="all" dirty="0">
              <a:effectLst/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pt-BR" b="1" cap="all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pt-BR" b="1" i="0" cap="all" dirty="0">
              <a:effectLst/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pt-BR" sz="3200" b="1" i="0" dirty="0"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GRANDES NÚMEROS – RPPS X RPPS</a:t>
            </a:r>
            <a:endParaRPr lang="pt-BR" sz="3200" b="1" i="0" dirty="0">
              <a:solidFill>
                <a:srgbClr val="0070C0"/>
              </a:solidFill>
              <a:effectLst/>
              <a:latin typeface="+mn-lt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0D08CD6-5782-C29F-62F7-81FADA09E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894" y="229640"/>
            <a:ext cx="2515896" cy="527332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3A6E2F89-D0F4-5A2C-8782-893F7B3A5D89}"/>
              </a:ext>
            </a:extLst>
          </p:cNvPr>
          <p:cNvSpPr/>
          <p:nvPr/>
        </p:nvSpPr>
        <p:spPr>
          <a:xfrm>
            <a:off x="1828799" y="3683726"/>
            <a:ext cx="3126377" cy="161979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/>
              <a:t>1.999</a:t>
            </a:r>
          </a:p>
          <a:p>
            <a:pPr algn="ctr"/>
            <a:endParaRPr lang="pt-BR" sz="2000" b="1" dirty="0"/>
          </a:p>
          <a:p>
            <a:pPr algn="ctr"/>
            <a:r>
              <a:rPr lang="pt-BR" b="1" dirty="0"/>
              <a:t>RPPS COM CONTRATO DATAPREV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62E0134-FF2F-0F41-40CE-4BE9CAECE646}"/>
              </a:ext>
            </a:extLst>
          </p:cNvPr>
          <p:cNvSpPr/>
          <p:nvPr/>
        </p:nvSpPr>
        <p:spPr>
          <a:xfrm>
            <a:off x="6814456" y="3683726"/>
            <a:ext cx="3126377" cy="161979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b="1" dirty="0"/>
              <a:t>5.075</a:t>
            </a:r>
          </a:p>
          <a:p>
            <a:pPr algn="ctr"/>
            <a:endParaRPr lang="pt-BR" sz="2000" b="1" dirty="0"/>
          </a:p>
          <a:p>
            <a:pPr algn="ctr"/>
            <a:r>
              <a:rPr lang="pt-BR" b="1" dirty="0"/>
              <a:t>QUANTIDADE MÉDIA DE REQUERIMENTOS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5CE8BBC-5B9A-7124-F67C-6E3750EA69F3}"/>
              </a:ext>
            </a:extLst>
          </p:cNvPr>
          <p:cNvSpPr txBox="1"/>
          <p:nvPr/>
        </p:nvSpPr>
        <p:spPr>
          <a:xfrm>
            <a:off x="8069148" y="6365317"/>
            <a:ext cx="4061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Fonte: BG-COMPREV, em 28/02/2024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18B532E-1E87-88DB-301E-CEF7FC7AA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84"/>
            <a:ext cx="12192000" cy="68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84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E266B-564D-96EA-260A-BA5AD968D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2C1B49-2F95-4745-2B82-07285C787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057" y="393452"/>
            <a:ext cx="11297588" cy="1325563"/>
          </a:xfrm>
        </p:spPr>
        <p:txBody>
          <a:bodyPr>
            <a:normAutofit/>
          </a:bodyPr>
          <a:lstStyle/>
          <a:p>
            <a:pPr algn="ctr"/>
            <a:r>
              <a:rPr lang="pt-BR" i="1" dirty="0">
                <a:latin typeface="Arial Nova Cond"/>
                <a:ea typeface="Segoe UI Black"/>
                <a:cs typeface="Segoe UI"/>
              </a:rPr>
              <a:t>Histórico de valores pagos entre RPPS </a:t>
            </a:r>
            <a:br>
              <a:rPr lang="pt-BR" i="1" dirty="0">
                <a:latin typeface="Arial Nova Cond"/>
                <a:ea typeface="Segoe UI Black"/>
                <a:cs typeface="Segoe UI"/>
              </a:rPr>
            </a:br>
            <a:r>
              <a:rPr lang="pt-BR" i="1" dirty="0">
                <a:latin typeface="Arial Nova Cond"/>
                <a:ea typeface="Segoe UI Black"/>
                <a:cs typeface="Segoe UI"/>
              </a:rPr>
              <a:t>Regime de Origem </a:t>
            </a:r>
            <a:endParaRPr lang="pt-BR" i="1" dirty="0">
              <a:solidFill>
                <a:srgbClr val="FF0000"/>
              </a:solidFill>
              <a:latin typeface="Arial Nova Cond"/>
              <a:ea typeface="Segoe UI Black"/>
              <a:cs typeface="Segoe UI"/>
            </a:endParaRP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60B44A66-AE5E-2D6B-AA39-E8756F598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947893"/>
              </p:ext>
            </p:extLst>
          </p:nvPr>
        </p:nvGraphicFramePr>
        <p:xfrm>
          <a:off x="884813" y="2535102"/>
          <a:ext cx="9465244" cy="168651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37849">
                  <a:extLst>
                    <a:ext uri="{9D8B030D-6E8A-4147-A177-3AD203B41FA5}">
                      <a16:colId xmlns:a16="http://schemas.microsoft.com/office/drawing/2014/main" val="3870109602"/>
                    </a:ext>
                  </a:extLst>
                </a:gridCol>
                <a:gridCol w="2264635">
                  <a:extLst>
                    <a:ext uri="{9D8B030D-6E8A-4147-A177-3AD203B41FA5}">
                      <a16:colId xmlns:a16="http://schemas.microsoft.com/office/drawing/2014/main" val="4261335046"/>
                    </a:ext>
                  </a:extLst>
                </a:gridCol>
                <a:gridCol w="2486826">
                  <a:extLst>
                    <a:ext uri="{9D8B030D-6E8A-4147-A177-3AD203B41FA5}">
                      <a16:colId xmlns:a16="http://schemas.microsoft.com/office/drawing/2014/main" val="3072693305"/>
                    </a:ext>
                  </a:extLst>
                </a:gridCol>
                <a:gridCol w="2675934">
                  <a:extLst>
                    <a:ext uri="{9D8B030D-6E8A-4147-A177-3AD203B41FA5}">
                      <a16:colId xmlns:a16="http://schemas.microsoft.com/office/drawing/2014/main" val="4014751803"/>
                    </a:ext>
                  </a:extLst>
                </a:gridCol>
              </a:tblGrid>
              <a:tr h="655905"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600" b="1" dirty="0"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49777"/>
                  </a:ext>
                </a:extLst>
              </a:tr>
              <a:tr h="17735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b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114.462,50</a:t>
                      </a:r>
                    </a:p>
                    <a:p>
                      <a:pPr algn="ctr" fontAlgn="b"/>
                      <a:endParaRPr lang="pt-BR" sz="32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3.707.298,21</a:t>
                      </a:r>
                    </a:p>
                    <a:p>
                      <a:pPr algn="ctr" fontAlgn="b"/>
                      <a:endParaRPr lang="pt-BR" sz="3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55.242.466,45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b="1" dirty="0"/>
                        <a:t>13.267.036,07</a:t>
                      </a:r>
                    </a:p>
                    <a:p>
                      <a:pPr algn="ctr" fontAlgn="b"/>
                      <a:endParaRPr lang="pt-BR" sz="32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632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808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2724150" y="4499633"/>
            <a:ext cx="6848475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b="1" i="0" dirty="0">
                <a:solidFill>
                  <a:srgbClr val="000000"/>
                </a:solidFill>
                <a:effectLst/>
              </a:rPr>
              <a:t>BENEDITO ADALBERTO BRUNCA </a:t>
            </a:r>
          </a:p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dirty="0">
                <a:solidFill>
                  <a:prstClr val="black"/>
                </a:solidFill>
                <a:cs typeface="Arial" panose="020B0604020202020204" pitchFamily="34" charset="0"/>
              </a:rPr>
              <a:t>Departamento do Regime Geral de Previdência Social</a:t>
            </a:r>
          </a:p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dirty="0">
                <a:solidFill>
                  <a:prstClr val="black"/>
                </a:solidFill>
                <a:cs typeface="Arial" panose="020B0604020202020204" pitchFamily="34" charset="0"/>
              </a:rPr>
              <a:t>Secretaria do Regime Geral de Previdência Social</a:t>
            </a:r>
            <a:endParaRPr lang="pt-BR" sz="1600" dirty="0">
              <a:solidFill>
                <a:srgbClr val="005DB8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B48B4A-1E86-D754-6EF7-C39104ABC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780" y="2402149"/>
            <a:ext cx="3620440" cy="4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7CFC05E4-9E63-7042-8CA9-7A5A3373E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166"/>
            <a:ext cx="12192000" cy="68580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94A6F5F5-C4A5-B6F5-1FC9-7B840B372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FE63828-A7C2-FBC5-9684-4CDE7228F87F}"/>
              </a:ext>
            </a:extLst>
          </p:cNvPr>
          <p:cNvSpPr txBox="1"/>
          <p:nvPr/>
        </p:nvSpPr>
        <p:spPr>
          <a:xfrm>
            <a:off x="601321" y="1274566"/>
            <a:ext cx="10448925" cy="5276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0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Constituição Federal (desde EC 20/98)</a:t>
            </a:r>
          </a:p>
          <a:p>
            <a:pPr algn="just"/>
            <a:endParaRPr lang="pt-BR" sz="2000" i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50000"/>
              </a:lnSpc>
            </a:pPr>
            <a:r>
              <a:rPr lang="pt-BR" sz="20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Art. 201. ...</a:t>
            </a:r>
          </a:p>
          <a:p>
            <a:pPr algn="just"/>
            <a:r>
              <a:rPr lang="pt-BR" sz="20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§ 9º Para fins de aposentadoria, </a:t>
            </a:r>
            <a:r>
              <a:rPr lang="pt-BR" sz="20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será assegurada a contagem recíproca do tempo de contribuição entre o Regime Geral de Previdência Social e os regimes próprios de previdência social, e destes entre si</a:t>
            </a:r>
            <a:r>
              <a:rPr lang="pt-BR" sz="20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, observada a compensação financeira, de acordo com os critérios estabelecidos em lei</a:t>
            </a:r>
            <a:r>
              <a:rPr lang="pt-BR" sz="2000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pt-BR" sz="20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(Redação dada pela EC 103/2019)</a:t>
            </a:r>
          </a:p>
          <a:p>
            <a:pPr algn="just"/>
            <a:endParaRPr lang="pt-BR" sz="2000" i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endParaRPr lang="pt-BR" sz="2000" i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>
              <a:lnSpc>
                <a:spcPct val="150000"/>
              </a:lnSpc>
            </a:pPr>
            <a:r>
              <a:rPr lang="pt-BR" sz="20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§ 9º-A. </a:t>
            </a:r>
            <a:r>
              <a:rPr lang="pt-BR" sz="20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 tempo de serviço militar exercido nas atividades de que tratam os </a:t>
            </a:r>
            <a:r>
              <a:rPr lang="pt-BR" sz="2000" b="1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arts</a:t>
            </a:r>
            <a:r>
              <a:rPr lang="pt-BR" sz="20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 42, 142 e 143 e o tempo de contribuição ao Regime Geral de Previdência Social ou a regime próprio de previdência social terão contagem recíproca para fins de inativação militar ou aposentadoria</a:t>
            </a:r>
            <a:r>
              <a:rPr lang="pt-BR" sz="20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, e a compensação financeira será devida entre </a:t>
            </a:r>
            <a:r>
              <a:rPr lang="pt-BR" sz="20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as receitas de contribuição referentes aos militares e as receitas de contribuição aos demais regimes</a:t>
            </a:r>
            <a:r>
              <a:rPr lang="pt-BR" sz="2000" i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182843C-C013-FC6F-23AE-ED402845DEE4}"/>
              </a:ext>
            </a:extLst>
          </p:cNvPr>
          <p:cNvSpPr txBox="1"/>
          <p:nvPr/>
        </p:nvSpPr>
        <p:spPr>
          <a:xfrm>
            <a:off x="714997" y="306605"/>
            <a:ext cx="79335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CONTAGEM RECÍPROCA DO TEMPO DE CONTRIBUIÇÃO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9043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Mão de pessoa&#10;&#10;Descrição gerada automaticamente com confiança média">
            <a:extLst>
              <a:ext uri="{FF2B5EF4-FFF2-40B4-BE49-F238E27FC236}">
                <a16:creationId xmlns:a16="http://schemas.microsoft.com/office/drawing/2014/main" id="{418532E6-D7B1-3175-9B8D-6541B0547A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pic>
        <p:nvPicPr>
          <p:cNvPr id="13" name="Imagem 12" descr="Forma&#10;&#10;Descrição gerada automaticamente com confiança baixa">
            <a:extLst>
              <a:ext uri="{FF2B5EF4-FFF2-40B4-BE49-F238E27FC236}">
                <a16:creationId xmlns:a16="http://schemas.microsoft.com/office/drawing/2014/main" id="{91FA520B-96AA-1703-07A8-D339F5F60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43339" y="2113669"/>
            <a:ext cx="638432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90786454-7330-A414-8A49-A84A72A6359E}"/>
              </a:ext>
            </a:extLst>
          </p:cNvPr>
          <p:cNvSpPr txBox="1"/>
          <p:nvPr/>
        </p:nvSpPr>
        <p:spPr>
          <a:xfrm>
            <a:off x="514269" y="1667393"/>
            <a:ext cx="609742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Lei nº 9.796, de 05/05/1999</a:t>
            </a:r>
          </a:p>
          <a:p>
            <a:pPr algn="just"/>
            <a:endParaRPr lang="pt-BR" sz="28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Art. 1</a:t>
            </a:r>
            <a:r>
              <a:rPr lang="pt-BR" sz="2800" u="sng" baseline="300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pt-B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 A </a:t>
            </a:r>
            <a:r>
              <a:rPr lang="pt-BR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compensação financeira entre o Regime Geral de Previdência Social e os regimes próprios de previdência social dos servidores </a:t>
            </a:r>
            <a:r>
              <a:rPr lang="pt-B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da União, dos Estados, do Distrito Federal e dos Municípios, </a:t>
            </a:r>
            <a:r>
              <a:rPr lang="pt-BR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na hipótese de contagem recíproca de tempos de contribuição</a:t>
            </a:r>
            <a:r>
              <a:rPr lang="pt-BR" sz="28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, obedecerá às disposições desta Lei.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47892E4-78D5-4358-BBDD-5BC3756D1C00}"/>
              </a:ext>
            </a:extLst>
          </p:cNvPr>
          <p:cNvSpPr txBox="1"/>
          <p:nvPr/>
        </p:nvSpPr>
        <p:spPr>
          <a:xfrm>
            <a:off x="147866" y="385548"/>
            <a:ext cx="8295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FUNDAMENTAÇÃO LEGAL - COMPENSAÇÃO FINANCEIRA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641398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04995-1968-28A5-1048-5C52354B8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A463E37E-B424-C466-66CC-4B3CF82DC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213" y="-577188"/>
            <a:ext cx="12192000" cy="68580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9D141AC5-F772-47B0-7A1B-EC3C57B685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CE606B3-501A-BF3B-5E0F-5A7B7EF7BCCC}"/>
              </a:ext>
            </a:extLst>
          </p:cNvPr>
          <p:cNvSpPr txBox="1"/>
          <p:nvPr/>
        </p:nvSpPr>
        <p:spPr>
          <a:xfrm>
            <a:off x="450946" y="1492774"/>
            <a:ext cx="10778228" cy="700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38275" algn="just">
              <a:lnSpc>
                <a:spcPct val="115000"/>
              </a:lnSpc>
              <a:spcAft>
                <a:spcPts val="1000"/>
              </a:spcAft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38275" algn="just">
              <a:lnSpc>
                <a:spcPct val="115000"/>
              </a:lnSpc>
              <a:spcAft>
                <a:spcPts val="1000"/>
              </a:spcAft>
            </a:pPr>
            <a:r>
              <a:rPr lang="pt-BR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pt-B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0BD74F0-F7EE-1BDE-048B-2BF3914B5D71}"/>
              </a:ext>
            </a:extLst>
          </p:cNvPr>
          <p:cNvSpPr txBox="1"/>
          <p:nvPr/>
        </p:nvSpPr>
        <p:spPr>
          <a:xfrm>
            <a:off x="558589" y="811160"/>
            <a:ext cx="10448925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14"/>
              </a:spcBef>
            </a:pPr>
            <a:r>
              <a:rPr lang="pt-BR" sz="2400" spc="5" dirty="0">
                <a:solidFill>
                  <a:srgbClr val="001F5F"/>
                </a:solidFill>
                <a:latin typeface="Calibri"/>
                <a:cs typeface="Calibri"/>
              </a:rPr>
              <a:t>É</a:t>
            </a:r>
            <a:r>
              <a:rPr lang="pt-BR" sz="2400" spc="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5" dirty="0">
                <a:solidFill>
                  <a:srgbClr val="001F5F"/>
                </a:solidFill>
                <a:latin typeface="Calibri"/>
                <a:cs typeface="Calibri"/>
              </a:rPr>
              <a:t>o</a:t>
            </a:r>
            <a:r>
              <a:rPr lang="pt-BR" sz="2400" spc="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b="1" dirty="0">
                <a:solidFill>
                  <a:srgbClr val="001F5F"/>
                </a:solidFill>
                <a:latin typeface="Calibri"/>
                <a:cs typeface="Calibri"/>
              </a:rPr>
              <a:t>ajuste</a:t>
            </a:r>
            <a:r>
              <a:rPr lang="pt-BR" sz="2400" b="1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b="1" spc="5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b="1" spc="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b="1" spc="-5" dirty="0">
                <a:solidFill>
                  <a:srgbClr val="001F5F"/>
                </a:solidFill>
                <a:latin typeface="Calibri"/>
                <a:cs typeface="Calibri"/>
              </a:rPr>
              <a:t>contas</a:t>
            </a:r>
            <a:r>
              <a:rPr lang="pt-BR" sz="2400" b="1" spc="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realizado</a:t>
            </a:r>
            <a:r>
              <a:rPr lang="pt-BR" sz="2400" spc="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entre</a:t>
            </a:r>
            <a:r>
              <a:rPr lang="pt-BR" sz="2400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os</a:t>
            </a:r>
            <a:r>
              <a:rPr lang="pt-BR" sz="2400" spc="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regimes</a:t>
            </a:r>
            <a:r>
              <a:rPr lang="pt-BR" sz="2400" spc="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spc="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previdência</a:t>
            </a:r>
            <a:r>
              <a:rPr lang="pt-BR" sz="2400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que</a:t>
            </a:r>
            <a:r>
              <a:rPr lang="pt-BR" sz="2400" spc="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utilizam </a:t>
            </a:r>
            <a:r>
              <a:rPr lang="pt-BR" sz="2400" spc="-6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na</a:t>
            </a:r>
            <a:r>
              <a:rPr lang="pt-BR" sz="24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concessão</a:t>
            </a:r>
            <a:r>
              <a:rPr lang="pt-BR" sz="2400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aposentadorias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e pensões </a:t>
            </a:r>
            <a:r>
              <a:rPr lang="pt-BR" sz="2400" spc="5" dirty="0">
                <a:solidFill>
                  <a:srgbClr val="001F5F"/>
                </a:solidFill>
                <a:latin typeface="Calibri"/>
                <a:cs typeface="Calibri"/>
              </a:rPr>
              <a:t>o</a:t>
            </a:r>
            <a:r>
              <a:rPr lang="pt-BR" sz="2400" spc="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tempo</a:t>
            </a:r>
            <a:r>
              <a:rPr lang="pt-BR" sz="2400" spc="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spc="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serviço/tempo</a:t>
            </a:r>
            <a:r>
              <a:rPr lang="pt-BR" sz="2400" spc="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spc="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contribuição certificado na forma da contagem recíproca de tempo de contribuição não </a:t>
            </a:r>
            <a:r>
              <a:rPr lang="pt-BR" sz="24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concomitante.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pt-BR" sz="2000" dirty="0">
              <a:latin typeface="Calibri"/>
              <a:cs typeface="Calibri"/>
            </a:endParaRPr>
          </a:p>
          <a:p>
            <a:pPr marR="4445" algn="just">
              <a:lnSpc>
                <a:spcPct val="100000"/>
              </a:lnSpc>
            </a:pPr>
            <a:r>
              <a:rPr lang="pt-BR" sz="2400" b="1" spc="-5" dirty="0">
                <a:solidFill>
                  <a:srgbClr val="001F5F"/>
                </a:solidFill>
                <a:latin typeface="Calibri"/>
                <a:cs typeface="Calibri"/>
              </a:rPr>
              <a:t>Regime de Origem –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É o regime de previdência que emite a Certidão de Tempo de Contribuição que o trabalhador deseja levar para outro regime de previdência para averbação. Este regime terá que pagar a compensação previdenciária a partir da concessão da aposentadoria/pensão</a:t>
            </a:r>
          </a:p>
          <a:p>
            <a:pPr marR="4445" algn="just">
              <a:lnSpc>
                <a:spcPct val="100000"/>
              </a:lnSpc>
            </a:pPr>
            <a:r>
              <a:rPr lang="pt-BR" sz="24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</a:p>
          <a:p>
            <a:pPr marR="4445" algn="just">
              <a:lnSpc>
                <a:spcPct val="100000"/>
              </a:lnSpc>
            </a:pPr>
            <a:r>
              <a:rPr lang="pt-BR" sz="2400" b="1" spc="-5" dirty="0">
                <a:solidFill>
                  <a:srgbClr val="001F5F"/>
                </a:solidFill>
                <a:latin typeface="Calibri"/>
                <a:cs typeface="Calibri"/>
              </a:rPr>
              <a:t>Regime Instituidor – </a:t>
            </a:r>
            <a:r>
              <a:rPr lang="pt-BR" sz="2400" spc="-5" dirty="0">
                <a:solidFill>
                  <a:srgbClr val="001F5F"/>
                </a:solidFill>
                <a:latin typeface="Calibri"/>
                <a:cs typeface="Calibri"/>
              </a:rPr>
              <a:t>É o regime de previdência que averba a Certidão de Tempo de Contribuição relativa ao período trabalhado para outro regime de previdência. Quando conceder a aposentadoria/pensão ele fará o requerimento de compensação previdenciária e passará a receber mensalmente o valor devido a título de compensação financeira. </a:t>
            </a:r>
            <a:endParaRPr lang="pt-BR" sz="2400" dirty="0">
              <a:latin typeface="Calibri"/>
              <a:cs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6708AA7-3885-9356-CF9D-FB0A1028741F}"/>
              </a:ext>
            </a:extLst>
          </p:cNvPr>
          <p:cNvSpPr txBox="1"/>
          <p:nvPr/>
        </p:nvSpPr>
        <p:spPr>
          <a:xfrm>
            <a:off x="695325" y="224471"/>
            <a:ext cx="79335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spc="-10" dirty="0"/>
              <a:t>COMPENSAÇÃO</a:t>
            </a:r>
            <a:r>
              <a:rPr lang="pt-BR" sz="2400" spc="15" dirty="0"/>
              <a:t> </a:t>
            </a:r>
            <a:r>
              <a:rPr lang="pt-BR" sz="2400" spc="-15" dirty="0"/>
              <a:t>PREVIDENCIÁRIA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665240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8125CE05-1231-48BB-9C86-E3E64DB15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2" name="Imagem 1" descr="Forma&#10;&#10;Descrição gerada automaticamente com confiança baixa">
            <a:extLst>
              <a:ext uri="{FF2B5EF4-FFF2-40B4-BE49-F238E27FC236}">
                <a16:creationId xmlns:a16="http://schemas.microsoft.com/office/drawing/2014/main" id="{AD9455D6-A498-B90C-3727-6A9D2C45F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28350C-0B01-B24D-E23F-B28375E3BA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4042" y="265703"/>
            <a:ext cx="1876524" cy="22518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19FAE45-F459-E8E6-0302-15E61F35441E}"/>
              </a:ext>
            </a:extLst>
          </p:cNvPr>
          <p:cNvSpPr txBox="1"/>
          <p:nvPr/>
        </p:nvSpPr>
        <p:spPr>
          <a:xfrm>
            <a:off x="1147272" y="2161441"/>
            <a:ext cx="1004771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Decreto nº 10.188, de 20/12/2019</a:t>
            </a:r>
          </a:p>
          <a:p>
            <a:pPr algn="just"/>
            <a:endParaRPr lang="pt-BR" sz="2800" b="1" i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pt-BR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Art. 1</a:t>
            </a:r>
            <a:r>
              <a:rPr lang="pt-BR" sz="2800" b="1" u="sng" baseline="3000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pt-BR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 Este Decreto regulamenta a Lei n. 9.796, de 5 de maio de 1999, para dispor sobre a compensação financeira entre o Regime Geral de Previdência Social e os regimes próprios de previdência social dos servidores públicos da União, dos Estados, do Distrito Federal e dos Municípios, e entre os regimes próprios, na hipótese de contagem recíproca de tempo de contribuição para efeito de aposentadoria</a:t>
            </a:r>
            <a:r>
              <a:rPr lang="pt-BR" sz="2800" b="1" i="1" dirty="0">
                <a:solidFill>
                  <a:schemeClr val="bg1"/>
                </a:solidFill>
              </a:rPr>
              <a:t>.</a:t>
            </a:r>
            <a:r>
              <a:rPr lang="pt-BR" sz="2800" b="1" dirty="0">
                <a:solidFill>
                  <a:schemeClr val="bg1"/>
                </a:solidFill>
              </a:rPr>
              <a:t> </a:t>
            </a:r>
            <a:endParaRPr lang="pt-BR" sz="2800" b="1" i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3C949C5-CFE3-1364-44BC-56AEAB761B61}"/>
              </a:ext>
            </a:extLst>
          </p:cNvPr>
          <p:cNvSpPr txBox="1"/>
          <p:nvPr/>
        </p:nvSpPr>
        <p:spPr>
          <a:xfrm>
            <a:off x="1053269" y="951518"/>
            <a:ext cx="83860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FUNDAMENTAÇÃO LEGAL - COMPENSAÇÃO FINANCEIRA</a:t>
            </a:r>
            <a:endParaRPr lang="pt-B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47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12BC0-3D71-15F7-A8D5-CEB8B2C7A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D0DC069-E255-FC75-0E10-6AEB6AB6C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4042" y="265703"/>
            <a:ext cx="1876524" cy="22518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E61EEF7-4197-EDD0-DCA4-E9AA0D67A6CF}"/>
              </a:ext>
            </a:extLst>
          </p:cNvPr>
          <p:cNvSpPr txBox="1"/>
          <p:nvPr/>
        </p:nvSpPr>
        <p:spPr>
          <a:xfrm>
            <a:off x="613302" y="1043058"/>
            <a:ext cx="10965394" cy="5014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1106805">
              <a:lnSpc>
                <a:spcPts val="3340"/>
              </a:lnSpc>
              <a:spcBef>
                <a:spcPts val="235"/>
              </a:spcBef>
            </a:pP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Art.</a:t>
            </a:r>
            <a:r>
              <a:rPr lang="pt-BR" sz="2400" i="1" spc="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4º</a:t>
            </a:r>
            <a:r>
              <a:rPr lang="pt-BR" sz="2400" i="1" spc="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Para</a:t>
            </a:r>
            <a:r>
              <a:rPr lang="pt-BR" sz="2400" i="1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fins</a:t>
            </a:r>
            <a:r>
              <a:rPr lang="pt-BR" sz="2400" i="1" spc="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da</a:t>
            </a:r>
            <a:r>
              <a:rPr lang="pt-BR" sz="2400" i="1" spc="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compensação</a:t>
            </a:r>
            <a:r>
              <a:rPr lang="pt-BR" sz="2400" i="1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financeira</a:t>
            </a:r>
            <a:r>
              <a:rPr lang="pt-BR" sz="2400" i="1" spc="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i="1" spc="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que</a:t>
            </a:r>
            <a:r>
              <a:rPr lang="pt-BR" sz="2400" i="1" spc="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trata</a:t>
            </a:r>
            <a:r>
              <a:rPr lang="pt-BR" sz="2400" i="1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este</a:t>
            </a:r>
            <a:r>
              <a:rPr lang="pt-BR" sz="2400" i="1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Decreto, </a:t>
            </a:r>
            <a:r>
              <a:rPr lang="pt-BR" sz="2400" i="1" spc="-10" dirty="0">
                <a:solidFill>
                  <a:srgbClr val="001F5F"/>
                </a:solidFill>
                <a:latin typeface="Calibri"/>
                <a:cs typeface="Calibri"/>
              </a:rPr>
              <a:t>considera-se</a:t>
            </a:r>
            <a:r>
              <a:rPr lang="pt-BR" sz="2400" i="1" spc="-10" dirty="0">
                <a:latin typeface="Calibri"/>
                <a:cs typeface="Calibri"/>
              </a:rPr>
              <a:t>:</a:t>
            </a:r>
            <a:endParaRPr lang="pt-BR"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pt-BR" sz="2400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99700"/>
              </a:lnSpc>
              <a:buFont typeface="Arial" panose="020B0604020202020204" pitchFamily="34" charset="0"/>
              <a:buChar char="•"/>
              <a:tabLst>
                <a:tab pos="318135" algn="l"/>
              </a:tabLst>
            </a:pPr>
            <a:r>
              <a:rPr lang="pt-BR" sz="2400" b="1" i="1" dirty="0">
                <a:solidFill>
                  <a:srgbClr val="001F5F"/>
                </a:solidFill>
                <a:latin typeface="Calibri"/>
                <a:cs typeface="Calibri"/>
              </a:rPr>
              <a:t>Estoque RGPS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- </a:t>
            </a:r>
            <a:r>
              <a:rPr lang="pt-BR" sz="2400" i="1" spc="-15" dirty="0">
                <a:solidFill>
                  <a:srgbClr val="001F5F"/>
                </a:solidFill>
                <a:latin typeface="Calibri"/>
                <a:cs typeface="Calibri"/>
              </a:rPr>
              <a:t>os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valores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da compensação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financeira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em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atraso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relativos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 ao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período compreendido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entre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5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outubro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1988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e 5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maio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1999 dos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benefícios concedidos nesse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período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com contagem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recíproca do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tempo </a:t>
            </a:r>
            <a:r>
              <a:rPr lang="pt-BR" sz="2400" i="1" spc="-10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contribuição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do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RGPS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ou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do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RPPS,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 na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hipótese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o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RGPS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ser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o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regime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instituidor,</a:t>
            </a:r>
            <a:r>
              <a:rPr lang="pt-BR" sz="2400" i="1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desde</a:t>
            </a:r>
            <a:r>
              <a:rPr lang="pt-BR" sz="24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que</a:t>
            </a:r>
            <a:r>
              <a:rPr lang="pt-BR" sz="2400" i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em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 manutenção</a:t>
            </a:r>
            <a:r>
              <a:rPr lang="pt-BR" sz="2400" i="1" spc="-10" dirty="0">
                <a:solidFill>
                  <a:srgbClr val="001F5F"/>
                </a:solidFill>
                <a:latin typeface="Calibri"/>
                <a:cs typeface="Calibri"/>
              </a:rPr>
              <a:t> em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5</a:t>
            </a:r>
            <a:r>
              <a:rPr lang="pt-BR" sz="24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maio</a:t>
            </a:r>
            <a:r>
              <a:rPr lang="pt-BR" sz="24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1999;</a:t>
            </a:r>
            <a:endParaRPr lang="pt-BR" sz="2400" spc="-5" dirty="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99700"/>
              </a:lnSpc>
              <a:buFont typeface="Arial" panose="020B0604020202020204" pitchFamily="34" charset="0"/>
              <a:buChar char="•"/>
              <a:tabLst>
                <a:tab pos="318135" algn="l"/>
              </a:tabLst>
            </a:pPr>
            <a:r>
              <a:rPr lang="pt-BR" sz="2400" b="1" i="1" dirty="0">
                <a:solidFill>
                  <a:srgbClr val="001F5F"/>
                </a:solidFill>
                <a:latin typeface="Calibri"/>
                <a:cs typeface="Calibri"/>
              </a:rPr>
              <a:t>Estoque </a:t>
            </a:r>
            <a:r>
              <a:rPr lang="pt-BR" sz="2400" b="1" i="1" spc="-5" dirty="0">
                <a:solidFill>
                  <a:srgbClr val="001F5F"/>
                </a:solidFill>
                <a:latin typeface="Calibri"/>
                <a:cs typeface="Calibri"/>
              </a:rPr>
              <a:t>RPPS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- 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os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valores da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compensação financeira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em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atraso relativos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ao período compreendido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 entre 5 de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outubro de 1988 e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5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maio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de1999 dos </a:t>
            </a:r>
            <a:r>
              <a:rPr lang="pt-BR" sz="2400" i="1" spc="-6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benefícios concedidos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nesse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período com contagem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recíproca 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outro RPPS,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 desde que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em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manutenção </a:t>
            </a:r>
            <a:r>
              <a:rPr lang="pt-BR" sz="2400" i="1" spc="-10" dirty="0">
                <a:solidFill>
                  <a:srgbClr val="001F5F"/>
                </a:solidFill>
                <a:latin typeface="Calibri"/>
                <a:cs typeface="Calibri"/>
              </a:rPr>
              <a:t>em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5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maio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1999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ou no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período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6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 maio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1999</a:t>
            </a:r>
            <a:r>
              <a:rPr lang="pt-BR" sz="24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até</a:t>
            </a:r>
            <a:r>
              <a:rPr lang="pt-BR" sz="2400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lang="pt-BR" sz="24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data </a:t>
            </a:r>
            <a:r>
              <a:rPr lang="pt-BR" sz="2400" i="1" spc="10" dirty="0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lang="pt-BR" sz="2400" i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entrada</a:t>
            </a:r>
            <a:r>
              <a:rPr lang="pt-BR" sz="24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5" dirty="0">
                <a:solidFill>
                  <a:srgbClr val="001F5F"/>
                </a:solidFill>
                <a:latin typeface="Calibri"/>
                <a:cs typeface="Calibri"/>
              </a:rPr>
              <a:t>em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vigor</a:t>
            </a:r>
            <a:r>
              <a:rPr lang="pt-BR" sz="24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spc="-5" dirty="0">
                <a:solidFill>
                  <a:srgbClr val="001F5F"/>
                </a:solidFill>
                <a:latin typeface="Calibri"/>
                <a:cs typeface="Calibri"/>
              </a:rPr>
              <a:t>deste</a:t>
            </a:r>
            <a:r>
              <a:rPr lang="pt-BR" sz="2400" i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lang="pt-BR" sz="2400" i="1" dirty="0">
                <a:solidFill>
                  <a:srgbClr val="001F5F"/>
                </a:solidFill>
                <a:latin typeface="Calibri"/>
                <a:cs typeface="Calibri"/>
              </a:rPr>
              <a:t>Decreto;</a:t>
            </a:r>
            <a:endParaRPr lang="pt-BR" sz="2400" dirty="0">
              <a:latin typeface="Calibri"/>
              <a:cs typeface="Calibri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559BFFA-AAFA-0BBC-7295-479D0E71B792}"/>
              </a:ext>
            </a:extLst>
          </p:cNvPr>
          <p:cNvSpPr txBox="1"/>
          <p:nvPr/>
        </p:nvSpPr>
        <p:spPr>
          <a:xfrm>
            <a:off x="480701" y="490885"/>
            <a:ext cx="68857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chemeClr val="dk1"/>
              </a:buClr>
            </a:pPr>
            <a:r>
              <a:rPr lang="pt-BR" sz="2800" b="1" dirty="0">
                <a:solidFill>
                  <a:srgbClr val="005DB8"/>
                </a:solidFill>
                <a:latin typeface="Calibri"/>
                <a:ea typeface="Calibri"/>
                <a:cs typeface="Calibri"/>
                <a:sym typeface="Calibri"/>
              </a:rPr>
              <a:t>Decreto nº 10.188, de 20/12/2019</a:t>
            </a:r>
            <a:endParaRPr lang="pt-BR" sz="2800" dirty="0">
              <a:solidFill>
                <a:srgbClr val="005D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03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6D186-97BF-F492-B6B0-DAB235CEB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6F1453F-18F3-453C-05C7-518B340EF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1999" cy="6858000"/>
          </a:xfrm>
          <a:prstGeom prst="rect">
            <a:avLst/>
          </a:prstGeom>
        </p:spPr>
      </p:pic>
      <p:pic>
        <p:nvPicPr>
          <p:cNvPr id="2" name="Imagem 1" descr="Forma&#10;&#10;Descrição gerada automaticamente com confiança baixa">
            <a:extLst>
              <a:ext uri="{FF2B5EF4-FFF2-40B4-BE49-F238E27FC236}">
                <a16:creationId xmlns:a16="http://schemas.microsoft.com/office/drawing/2014/main" id="{F2373D7C-863F-2C23-4BC6-947F06C7A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80A8C6F-1683-D296-FC3B-23D15C3B0E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4042" y="265703"/>
            <a:ext cx="1876524" cy="22518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93E98688-E6D6-5B51-1629-0236708B1291}"/>
              </a:ext>
            </a:extLst>
          </p:cNvPr>
          <p:cNvSpPr txBox="1"/>
          <p:nvPr/>
        </p:nvSpPr>
        <p:spPr>
          <a:xfrm>
            <a:off x="613302" y="2299291"/>
            <a:ext cx="10965394" cy="4377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715" algn="just">
              <a:lnSpc>
                <a:spcPct val="99600"/>
              </a:lnSpc>
              <a:spcBef>
                <a:spcPts val="120"/>
              </a:spcBef>
              <a:tabLst>
                <a:tab pos="482600" algn="l"/>
              </a:tabLst>
            </a:pP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- </a:t>
            </a:r>
            <a:r>
              <a:rPr lang="pt-BR" sz="2800" b="1" i="1" dirty="0">
                <a:solidFill>
                  <a:schemeClr val="bg1"/>
                </a:solidFill>
                <a:latin typeface="Calibri"/>
                <a:cs typeface="Calibri"/>
              </a:rPr>
              <a:t>fluxo </a:t>
            </a:r>
            <a:r>
              <a:rPr lang="pt-BR" sz="2800" b="1" i="1" spc="-5" dirty="0">
                <a:solidFill>
                  <a:schemeClr val="bg1"/>
                </a:solidFill>
                <a:latin typeface="Calibri"/>
                <a:cs typeface="Calibri"/>
              </a:rPr>
              <a:t>acumulado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- os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valores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da compensação financeira </a:t>
            </a:r>
            <a:r>
              <a:rPr lang="pt-BR" sz="2800" i="1" spc="-10" dirty="0">
                <a:solidFill>
                  <a:schemeClr val="bg1"/>
                </a:solidFill>
                <a:latin typeface="Calibri"/>
                <a:cs typeface="Calibri"/>
              </a:rPr>
              <a:t>dos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benefícios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 concedidos </a:t>
            </a:r>
            <a:r>
              <a:rPr lang="pt-BR" sz="2800" i="1" spc="-10" dirty="0">
                <a:solidFill>
                  <a:schemeClr val="bg1"/>
                </a:solidFill>
                <a:latin typeface="Calibri"/>
                <a:cs typeface="Calibri"/>
              </a:rPr>
              <a:t>após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o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período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de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estoque RGPS ou de estoque </a:t>
            </a:r>
            <a:r>
              <a:rPr lang="pt-BR" sz="2800" i="1" spc="-10" dirty="0">
                <a:solidFill>
                  <a:schemeClr val="bg1"/>
                </a:solidFill>
                <a:latin typeface="Calibri"/>
                <a:cs typeface="Calibri"/>
              </a:rPr>
              <a:t>RPPS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relativos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ao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período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entre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a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data de concessão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e o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deferimento </a:t>
            </a:r>
            <a:r>
              <a:rPr lang="pt-BR" sz="2800" i="1" spc="-10" dirty="0">
                <a:solidFill>
                  <a:schemeClr val="bg1"/>
                </a:solidFill>
                <a:latin typeface="Calibri"/>
                <a:cs typeface="Calibri"/>
              </a:rPr>
              <a:t>do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requerimento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de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compensação,</a:t>
            </a:r>
            <a:r>
              <a:rPr lang="pt-BR" sz="2800" i="1" spc="-2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observado</a:t>
            </a:r>
            <a:r>
              <a:rPr lang="pt-BR" sz="2800" i="1" spc="-1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o</a:t>
            </a:r>
            <a:r>
              <a:rPr lang="pt-BR" sz="2800" i="1" spc="-1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prazo</a:t>
            </a:r>
            <a:r>
              <a:rPr lang="pt-BR" sz="2800" i="1" spc="-1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prescricional;</a:t>
            </a:r>
            <a:r>
              <a:rPr lang="pt-BR" sz="2800" i="1" spc="-1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e</a:t>
            </a:r>
            <a:endParaRPr lang="pt-BR" sz="2800" dirty="0">
              <a:solidFill>
                <a:schemeClr val="bg1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001F5F"/>
              </a:buClr>
              <a:buFont typeface="Calibri"/>
              <a:buAutoNum type="romanUcPeriod" startAt="7"/>
            </a:pPr>
            <a:endParaRPr lang="pt-BR" sz="28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2700" marR="5080" algn="just">
              <a:lnSpc>
                <a:spcPct val="99300"/>
              </a:lnSpc>
              <a:spcBef>
                <a:spcPts val="5"/>
              </a:spcBef>
              <a:tabLst>
                <a:tab pos="610870" algn="l"/>
              </a:tabLst>
            </a:pP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- </a:t>
            </a:r>
            <a:r>
              <a:rPr lang="pt-BR" sz="2800" b="1" i="1" dirty="0">
                <a:solidFill>
                  <a:schemeClr val="bg1"/>
                </a:solidFill>
                <a:latin typeface="Calibri"/>
                <a:cs typeface="Calibri"/>
              </a:rPr>
              <a:t>fluxo mensal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- os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valores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da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compensação </a:t>
            </a:r>
            <a:r>
              <a:rPr lang="pt-BR" sz="2800" i="1" spc="-10" dirty="0">
                <a:solidFill>
                  <a:schemeClr val="bg1"/>
                </a:solidFill>
                <a:latin typeface="Calibri"/>
                <a:cs typeface="Calibri"/>
              </a:rPr>
              <a:t>pagos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mensalmente pelo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 regime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de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origem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ao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regime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instituidor,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pt-BR" sz="2800" i="1" spc="1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partir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 da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competência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de </a:t>
            </a:r>
            <a:r>
              <a:rPr lang="pt-BR" sz="2800" i="1" spc="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concessão da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compensação, enquanto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os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pagamentos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dos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benefícios </a:t>
            </a:r>
            <a:r>
              <a:rPr lang="pt-BR" sz="2800" i="1" spc="-10" dirty="0">
                <a:solidFill>
                  <a:schemeClr val="bg1"/>
                </a:solidFill>
                <a:latin typeface="Calibri"/>
                <a:cs typeface="Calibri"/>
              </a:rPr>
              <a:t>objeto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da</a:t>
            </a:r>
            <a:r>
              <a:rPr lang="pt-BR" sz="2800" i="1" spc="-2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compensação</a:t>
            </a:r>
            <a:r>
              <a:rPr lang="pt-BR" sz="2800" i="1" spc="-1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financeira</a:t>
            </a:r>
            <a:r>
              <a:rPr lang="pt-BR" sz="2800" i="1" spc="-1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estiverem</a:t>
            </a:r>
            <a:r>
              <a:rPr lang="pt-BR" sz="2800" i="1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pt-BR" sz="2800" i="1" spc="-10" dirty="0">
                <a:solidFill>
                  <a:schemeClr val="bg1"/>
                </a:solidFill>
                <a:latin typeface="Calibri"/>
                <a:cs typeface="Calibri"/>
              </a:rPr>
              <a:t>em</a:t>
            </a:r>
            <a:r>
              <a:rPr lang="pt-BR" sz="2800" i="1" spc="-5" dirty="0">
                <a:solidFill>
                  <a:schemeClr val="bg1"/>
                </a:solidFill>
                <a:latin typeface="Calibri"/>
                <a:cs typeface="Calibri"/>
              </a:rPr>
              <a:t> manutenção.</a:t>
            </a:r>
            <a:endParaRPr lang="pt-BR" sz="28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2700" marR="1106805">
              <a:lnSpc>
                <a:spcPts val="3340"/>
              </a:lnSpc>
              <a:spcBef>
                <a:spcPts val="235"/>
              </a:spcBef>
            </a:pPr>
            <a:endParaRPr lang="pt-BR" sz="2400" dirty="0">
              <a:latin typeface="Calibri"/>
              <a:cs typeface="Calibri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E48354B-28A2-5E66-B49D-69FE81525F8B}"/>
              </a:ext>
            </a:extLst>
          </p:cNvPr>
          <p:cNvSpPr txBox="1"/>
          <p:nvPr/>
        </p:nvSpPr>
        <p:spPr>
          <a:xfrm>
            <a:off x="480701" y="1501615"/>
            <a:ext cx="61572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chemeClr val="dk1"/>
              </a:buClr>
            </a:pPr>
            <a:r>
              <a:rPr lang="pt-BR" sz="24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Decreto nº 10.188, de 20/12/2019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21E1C79-6041-C32E-776C-DB26DC4FE408}"/>
              </a:ext>
            </a:extLst>
          </p:cNvPr>
          <p:cNvSpPr txBox="1"/>
          <p:nvPr/>
        </p:nvSpPr>
        <p:spPr>
          <a:xfrm>
            <a:off x="480701" y="490885"/>
            <a:ext cx="68857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PRAZO PARA ANÁLISE</a:t>
            </a:r>
            <a:endParaRPr lang="pt-B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99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Mão de pessoa&#10;&#10;Descrição gerada automaticamente com confiança média">
            <a:extLst>
              <a:ext uri="{FF2B5EF4-FFF2-40B4-BE49-F238E27FC236}">
                <a16:creationId xmlns:a16="http://schemas.microsoft.com/office/drawing/2014/main" id="{418532E6-D7B1-3175-9B8D-6541B0547A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pic>
        <p:nvPicPr>
          <p:cNvPr id="13" name="Imagem 12" descr="Forma&#10;&#10;Descrição gerada automaticamente com confiança baixa">
            <a:extLst>
              <a:ext uri="{FF2B5EF4-FFF2-40B4-BE49-F238E27FC236}">
                <a16:creationId xmlns:a16="http://schemas.microsoft.com/office/drawing/2014/main" id="{91FA520B-96AA-1703-07A8-D339F5F60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3" y="111095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5F89941-415A-9C23-D746-3F5848791DF2}"/>
              </a:ext>
            </a:extLst>
          </p:cNvPr>
          <p:cNvSpPr txBox="1"/>
          <p:nvPr/>
        </p:nvSpPr>
        <p:spPr>
          <a:xfrm>
            <a:off x="557613" y="503267"/>
            <a:ext cx="61572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rgbClr val="002060"/>
                </a:solidFill>
                <a:latin typeface="Calibri"/>
                <a:ea typeface="+mn-ea"/>
                <a:cs typeface="Calibri"/>
              </a:rPr>
              <a:t>SISTEMA COMPREV</a:t>
            </a:r>
            <a:endParaRPr lang="pt-BR" sz="3200" b="1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ED6D0A27-8E93-D55F-9190-934CE8A60559}"/>
              </a:ext>
            </a:extLst>
          </p:cNvPr>
          <p:cNvSpPr txBox="1"/>
          <p:nvPr/>
        </p:nvSpPr>
        <p:spPr>
          <a:xfrm>
            <a:off x="262073" y="1745476"/>
            <a:ext cx="735792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</a:pPr>
            <a:r>
              <a:rPr lang="pt-BR" sz="3200" dirty="0"/>
              <a:t>Possibilita a troca de requerimentos entre os Regimes de Previdência:</a:t>
            </a:r>
          </a:p>
          <a:p>
            <a:pPr rtl="0">
              <a:lnSpc>
                <a:spcPct val="100000"/>
              </a:lnSpc>
              <a:spcBef>
                <a:spcPts val="0"/>
              </a:spcBef>
            </a:pPr>
            <a:r>
              <a:rPr lang="pt-BR" sz="3200" dirty="0"/>
              <a:t>	</a:t>
            </a:r>
          </a:p>
          <a:p>
            <a:pPr rtl="0">
              <a:lnSpc>
                <a:spcPct val="100000"/>
              </a:lnSpc>
              <a:spcBef>
                <a:spcPts val="0"/>
              </a:spcBef>
            </a:pPr>
            <a:r>
              <a:rPr lang="pt-BR" sz="3200" dirty="0"/>
              <a:t>	RGPS X RPPS</a:t>
            </a:r>
          </a:p>
          <a:p>
            <a:pPr rtl="0">
              <a:lnSpc>
                <a:spcPct val="100000"/>
              </a:lnSpc>
              <a:spcBef>
                <a:spcPts val="0"/>
              </a:spcBef>
            </a:pPr>
            <a:r>
              <a:rPr lang="pt-BR" sz="3200" dirty="0"/>
              <a:t>	RPPS X RPPS</a:t>
            </a:r>
          </a:p>
          <a:p>
            <a:pPr rtl="0">
              <a:lnSpc>
                <a:spcPct val="100000"/>
              </a:lnSpc>
              <a:spcBef>
                <a:spcPts val="0"/>
              </a:spcBef>
            </a:pPr>
            <a:endParaRPr lang="pt-BR" sz="3200" dirty="0"/>
          </a:p>
          <a:p>
            <a:pPr rtl="0">
              <a:lnSpc>
                <a:spcPct val="100000"/>
              </a:lnSpc>
              <a:spcBef>
                <a:spcPts val="0"/>
              </a:spcBef>
            </a:pPr>
            <a:r>
              <a:rPr lang="pt-BR" sz="3200" dirty="0"/>
              <a:t>Viabiliza a análise e o ajuste de contas com controle dos pagamentos</a:t>
            </a:r>
          </a:p>
          <a:p>
            <a:pPr rtl="0">
              <a:lnSpc>
                <a:spcPct val="100000"/>
              </a:lnSpc>
              <a:spcBef>
                <a:spcPts val="0"/>
              </a:spcBef>
            </a:pPr>
            <a:endParaRPr lang="pt-BR" sz="3200" dirty="0"/>
          </a:p>
          <a:p>
            <a:pPr rtl="0">
              <a:lnSpc>
                <a:spcPct val="100000"/>
              </a:lnSpc>
              <a:spcBef>
                <a:spcPts val="0"/>
              </a:spcBef>
            </a:pPr>
            <a:r>
              <a:rPr lang="pt-BR" sz="3200" dirty="0"/>
              <a:t>Ferramenta de análise automática.</a:t>
            </a:r>
          </a:p>
        </p:txBody>
      </p:sp>
    </p:spTree>
    <p:extLst>
      <p:ext uri="{BB962C8B-B14F-4D97-AF65-F5344CB8AC3E}">
        <p14:creationId xmlns:p14="http://schemas.microsoft.com/office/powerpoint/2010/main" val="2295495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Mão de pessoa&#10;&#10;Descrição gerada automaticamente com confiança média">
            <a:extLst>
              <a:ext uri="{FF2B5EF4-FFF2-40B4-BE49-F238E27FC236}">
                <a16:creationId xmlns:a16="http://schemas.microsoft.com/office/drawing/2014/main" id="{418532E6-D7B1-3175-9B8D-6541B0547A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pic>
        <p:nvPicPr>
          <p:cNvPr id="13" name="Imagem 12" descr="Forma&#10;&#10;Descrição gerada automaticamente com confiança baixa">
            <a:extLst>
              <a:ext uri="{FF2B5EF4-FFF2-40B4-BE49-F238E27FC236}">
                <a16:creationId xmlns:a16="http://schemas.microsoft.com/office/drawing/2014/main" id="{91FA520B-96AA-1703-07A8-D339F5F60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7B551BFC-B9AB-2879-AAED-E2AE74AC0F28}"/>
              </a:ext>
            </a:extLst>
          </p:cNvPr>
          <p:cNvSpPr txBox="1"/>
          <p:nvPr/>
        </p:nvSpPr>
        <p:spPr>
          <a:xfrm>
            <a:off x="583250" y="3955775"/>
            <a:ext cx="638904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52000" algn="just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BR" sz="2000" dirty="0"/>
              <a:t>Requerimentos atuais, de acordo com o Regime de origem e o instituidor</a:t>
            </a:r>
          </a:p>
          <a:p>
            <a:pPr marL="285750" indent="-252000" algn="just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BR" sz="2000" dirty="0"/>
              <a:t>Tempo decorrido dos requerimentos na situação atual</a:t>
            </a:r>
          </a:p>
          <a:p>
            <a:pPr marL="285750" indent="-252000" algn="just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BR" sz="2000" dirty="0"/>
              <a:t>Indicadores de Produtividade</a:t>
            </a:r>
          </a:p>
          <a:p>
            <a:pPr marL="285750" indent="-252000" algn="just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BR" sz="2000" dirty="0"/>
              <a:t>Pagamentos bloqueados ativos</a:t>
            </a:r>
          </a:p>
          <a:p>
            <a:pPr marL="285750" indent="-252000" algn="just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pt-BR" sz="2000" dirty="0"/>
              <a:t>Requerimentos entre RPPS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666CB05-03E8-8FA6-431E-B68C05AC36B2}"/>
              </a:ext>
            </a:extLst>
          </p:cNvPr>
          <p:cNvSpPr txBox="1"/>
          <p:nvPr/>
        </p:nvSpPr>
        <p:spPr>
          <a:xfrm>
            <a:off x="731378" y="3567393"/>
            <a:ext cx="61572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  <a:latin typeface="Calibri"/>
                <a:cs typeface="Calibri"/>
              </a:rPr>
              <a:t>Painel COMPREV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2C1CDEB-7C0C-D822-DD0F-EDCDF86BCB0D}"/>
              </a:ext>
            </a:extLst>
          </p:cNvPr>
          <p:cNvSpPr txBox="1"/>
          <p:nvPr/>
        </p:nvSpPr>
        <p:spPr>
          <a:xfrm>
            <a:off x="583251" y="2185707"/>
            <a:ext cx="646524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pt-BR" sz="2000" dirty="0"/>
              <a:t>Consultas, relatórios, gráficos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pt-BR" sz="2000" dirty="0"/>
              <a:t>Acesso para os EF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pt-BR" sz="2000" b="1" dirty="0"/>
              <a:t>Acesso para órgãos de controle - Auditoria</a:t>
            </a:r>
            <a:endParaRPr lang="pt-BR" sz="2000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F7009AA-92EA-324F-8FE9-FA826E12C08D}"/>
              </a:ext>
            </a:extLst>
          </p:cNvPr>
          <p:cNvSpPr txBox="1"/>
          <p:nvPr/>
        </p:nvSpPr>
        <p:spPr>
          <a:xfrm>
            <a:off x="739568" y="1636745"/>
            <a:ext cx="61572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  <a:latin typeface="Calibri"/>
                <a:cs typeface="Calibri"/>
              </a:rPr>
              <a:t>BG-COMPREV</a:t>
            </a:r>
            <a:endParaRPr lang="pt-BR" sz="2000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F6DE960C-8717-FDA8-EDDE-F96AFDDA2257}"/>
              </a:ext>
            </a:extLst>
          </p:cNvPr>
          <p:cNvSpPr txBox="1"/>
          <p:nvPr/>
        </p:nvSpPr>
        <p:spPr>
          <a:xfrm>
            <a:off x="455064" y="909822"/>
            <a:ext cx="68430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rgbClr val="002060"/>
                </a:solidFill>
                <a:latin typeface="Calibri"/>
                <a:ea typeface="+mn-ea"/>
                <a:cs typeface="Calibri"/>
              </a:rPr>
              <a:t>FERRAMENTAS TECNOLÓGICAS E INFORMAÇÕES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7065313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dc9edf2-5d17-43b4-a6e5-fdec2551ea09" xsi:nil="true"/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9DC3B0B-E0ED-41D6-93D8-8F87AA779514}"/>
</file>

<file path=customXml/itemProps2.xml><?xml version="1.0" encoding="utf-8"?>
<ds:datastoreItem xmlns:ds="http://schemas.openxmlformats.org/officeDocument/2006/customXml" ds:itemID="{5C7482C7-780C-45CD-A5EF-2E90EA94499D}"/>
</file>

<file path=customXml/itemProps3.xml><?xml version="1.0" encoding="utf-8"?>
<ds:datastoreItem xmlns:ds="http://schemas.openxmlformats.org/officeDocument/2006/customXml" ds:itemID="{FF8E36E0-7561-4C9E-9E28-6F8B65F6411A}"/>
</file>

<file path=docProps/app.xml><?xml version="1.0" encoding="utf-8"?>
<Properties xmlns="http://schemas.openxmlformats.org/officeDocument/2006/extended-properties" xmlns:vt="http://schemas.openxmlformats.org/officeDocument/2006/docPropsVTypes">
  <TotalTime>3144</TotalTime>
  <Words>912</Words>
  <Application>Microsoft Office PowerPoint</Application>
  <PresentationFormat>Widescreen</PresentationFormat>
  <Paragraphs>104</Paragraphs>
  <Slides>18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5" baseType="lpstr">
      <vt:lpstr>Aptos Narrow</vt:lpstr>
      <vt:lpstr>Arial</vt:lpstr>
      <vt:lpstr>Arial Nova Cond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Histórico de valores pagos pelo RGPS  Regime de Origem </vt:lpstr>
      <vt:lpstr>Apresentação do PowerPoint</vt:lpstr>
      <vt:lpstr>Histórico de valores pagos entre RPPS  Regime de Origem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LUCAS RAMOS</dc:creator>
  <cp:lastModifiedBy>Benedito Adalberto Brunca</cp:lastModifiedBy>
  <cp:revision>66</cp:revision>
  <cp:lastPrinted>2024-02-28T15:40:32Z</cp:lastPrinted>
  <dcterms:created xsi:type="dcterms:W3CDTF">2021-03-18T21:25:09Z</dcterms:created>
  <dcterms:modified xsi:type="dcterms:W3CDTF">2024-02-28T15:41:34Z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  <property fmtid="{D5CDD505-2E9C-101B-9397-08002B2CF9AE}" pid="3" name="Order">
    <vt:r8>19745800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